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304" r:id="rId3"/>
    <p:sldId id="303" r:id="rId4"/>
    <p:sldId id="305" r:id="rId5"/>
    <p:sldId id="306" r:id="rId6"/>
    <p:sldId id="302" r:id="rId7"/>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BD"/>
    <a:srgbClr val="FFFF89"/>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25"/>
    <p:restoredTop sz="94888"/>
  </p:normalViewPr>
  <p:slideViewPr>
    <p:cSldViewPr snapToGrid="0">
      <p:cViewPr varScale="1">
        <p:scale>
          <a:sx n="196" d="100"/>
          <a:sy n="196" d="100"/>
        </p:scale>
        <p:origin x="1064"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28/2/2025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47510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054643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740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2/28/25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2/28/25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2/28/25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2/28/25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2/28/25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2/28/25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2/28/25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2/28/25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2/28/25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2/28/25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2/28/25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2/28/25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1 Thessalonians 4:1-12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2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124544"/>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Finally, then, brothers, we ask and urge you in the Lord Jesus, that as you received from us how you ought to walk and to please God, just as you are doing, that you do so more and more.  </a:t>
            </a:r>
            <a:r>
              <a:rPr lang="en-AU" sz="2600" b="1" baseline="30000"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For you know what instructions we gave you through the Lord Jesus.  </a:t>
            </a:r>
            <a:r>
              <a:rPr lang="en-AU" sz="2600" b="1" baseline="30000"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For this is the will of God, your sanctification:  that you abstain from sexual immorality; </a:t>
            </a: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that each one of you know how to control his own body in holiness and honour, </a:t>
            </a: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not in the passion of lust like the Gentiles who do not know God;  </a:t>
            </a: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that no one transgress and wrong his brother in this matter, because the Lord is an avenger in all these things, as we told you beforehand and solemnly warned you.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089429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494838"/>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7 </a:t>
            </a:r>
            <a:r>
              <a:rPr lang="en-AU" sz="2800" dirty="0">
                <a:solidFill>
                  <a:srgbClr val="FFFFFF"/>
                </a:solidFill>
                <a:effectLst/>
                <a:latin typeface="Times New Roman" panose="02020603050405020304" pitchFamily="18" charset="0"/>
                <a:ea typeface="Times New Roman" panose="02020603050405020304" pitchFamily="18" charset="0"/>
              </a:rPr>
              <a:t>For God has not called us for impurity, but in holiness.  </a:t>
            </a:r>
            <a:r>
              <a:rPr lang="en-AU" sz="2800" b="1" baseline="30000" dirty="0">
                <a:solidFill>
                  <a:srgbClr val="FFFFFF"/>
                </a:solidFill>
                <a:effectLst/>
                <a:latin typeface="Times New Roman" panose="02020603050405020304" pitchFamily="18" charset="0"/>
                <a:ea typeface="Times New Roman" panose="02020603050405020304" pitchFamily="18" charset="0"/>
              </a:rPr>
              <a:t>8 </a:t>
            </a:r>
            <a:r>
              <a:rPr lang="en-AU" sz="2800" dirty="0">
                <a:solidFill>
                  <a:srgbClr val="FFFFFF"/>
                </a:solidFill>
                <a:effectLst/>
                <a:latin typeface="Times New Roman" panose="02020603050405020304" pitchFamily="18" charset="0"/>
                <a:ea typeface="Times New Roman" panose="02020603050405020304" pitchFamily="18" charset="0"/>
              </a:rPr>
              <a:t>Therefore whoever disregards this, disregards not man but God, who gives his Holy Spirit to you. </a:t>
            </a:r>
            <a:endParaRPr lang="en-AU" sz="1200" dirty="0">
              <a:effectLst/>
              <a:latin typeface="Calibri" panose="020F0502020204030204" pitchFamily="34" charset="0"/>
              <a:ea typeface="Times New Roman" panose="02020603050405020304" pitchFamily="18" charset="0"/>
            </a:endParaRPr>
          </a:p>
          <a:p>
            <a:pPr>
              <a:lnSpc>
                <a:spcPct val="115000"/>
              </a:lnSpc>
              <a:spcAft>
                <a:spcPts val="1000"/>
              </a:spcAft>
            </a:pPr>
            <a:r>
              <a:rPr lang="en-AU" sz="1200" dirty="0">
                <a:solidFill>
                  <a:srgbClr val="FFFFFF"/>
                </a:solidFill>
                <a:effectLst/>
                <a:latin typeface="Times New Roman" panose="02020603050405020304" pitchFamily="18" charset="0"/>
                <a:ea typeface="Times New Roman" panose="02020603050405020304" pitchFamily="18" charset="0"/>
              </a:rPr>
              <a:t> </a:t>
            </a:r>
            <a:endParaRPr lang="en-AU" sz="1200" dirty="0">
              <a:effectLst/>
              <a:latin typeface="Calibri" panose="020F0502020204030204" pitchFamily="34" charset="0"/>
              <a:ea typeface="Times New Roman" panose="02020603050405020304" pitchFamily="18" charset="0"/>
            </a:endParaRPr>
          </a:p>
          <a:p>
            <a:r>
              <a:rPr lang="en-AU" sz="2800" b="1" baseline="30000" dirty="0">
                <a:solidFill>
                  <a:srgbClr val="FFFFFF"/>
                </a:solidFill>
                <a:effectLst/>
                <a:latin typeface="Times New Roman" panose="02020603050405020304" pitchFamily="18" charset="0"/>
                <a:ea typeface="Times New Roman" panose="02020603050405020304" pitchFamily="18" charset="0"/>
              </a:rPr>
              <a:t>9 </a:t>
            </a:r>
            <a:r>
              <a:rPr lang="en-AU" sz="2800" dirty="0">
                <a:solidFill>
                  <a:srgbClr val="FFFFFF"/>
                </a:solidFill>
                <a:effectLst/>
                <a:latin typeface="Times New Roman" panose="02020603050405020304" pitchFamily="18" charset="0"/>
                <a:ea typeface="Times New Roman" panose="02020603050405020304" pitchFamily="18" charset="0"/>
              </a:rPr>
              <a:t>Now concerning brotherly love you have no need for anyone to write to you, for you yourselves have been taught by God to love one another, </a:t>
            </a:r>
            <a:r>
              <a:rPr lang="en-AU" sz="2800" b="1" baseline="30000" dirty="0">
                <a:solidFill>
                  <a:srgbClr val="FFFFFF"/>
                </a:solidFill>
                <a:effectLst/>
                <a:latin typeface="Times New Roman" panose="02020603050405020304" pitchFamily="18" charset="0"/>
                <a:ea typeface="Times New Roman" panose="02020603050405020304" pitchFamily="18" charset="0"/>
              </a:rPr>
              <a:t>10 </a:t>
            </a:r>
            <a:r>
              <a:rPr lang="en-AU" sz="2800" dirty="0">
                <a:solidFill>
                  <a:srgbClr val="FFFFFF"/>
                </a:solidFill>
                <a:effectLst/>
                <a:latin typeface="Times New Roman" panose="02020603050405020304" pitchFamily="18" charset="0"/>
                <a:ea typeface="Times New Roman" panose="02020603050405020304" pitchFamily="18" charset="0"/>
              </a:rPr>
              <a:t>for that indeed is what you are doing to all the brothers throughout Macedonia.  But we urge you, brothers, to do this more and more, </a:t>
            </a:r>
            <a:r>
              <a:rPr lang="en-AU" sz="2800" b="1" baseline="30000" dirty="0">
                <a:solidFill>
                  <a:srgbClr val="FFFFFF"/>
                </a:solidFill>
                <a:effectLst/>
                <a:latin typeface="Times New Roman" panose="02020603050405020304" pitchFamily="18" charset="0"/>
                <a:ea typeface="Times New Roman" panose="02020603050405020304" pitchFamily="18" charset="0"/>
              </a:rPr>
              <a:t>11 </a:t>
            </a:r>
            <a:r>
              <a:rPr lang="en-AU" sz="2800" dirty="0">
                <a:solidFill>
                  <a:srgbClr val="FFFFFF"/>
                </a:solidFill>
                <a:effectLst/>
                <a:latin typeface="Times New Roman" panose="02020603050405020304" pitchFamily="18" charset="0"/>
                <a:ea typeface="Times New Roman" panose="02020603050405020304" pitchFamily="18" charset="0"/>
              </a:rPr>
              <a:t>and to aspire to live quietly, and to mind your own affairs, and to work with your hands, as we instructed you, </a:t>
            </a:r>
            <a:r>
              <a:rPr lang="en-AU" sz="2800" b="1" baseline="30000" dirty="0">
                <a:solidFill>
                  <a:srgbClr val="FFFFFF"/>
                </a:solidFill>
                <a:effectLst/>
                <a:latin typeface="Times New Roman" panose="02020603050405020304" pitchFamily="18" charset="0"/>
                <a:ea typeface="Times New Roman" panose="02020603050405020304" pitchFamily="18" charset="0"/>
              </a:rPr>
              <a:t>12 </a:t>
            </a:r>
            <a:r>
              <a:rPr lang="en-AU" sz="2800" dirty="0">
                <a:solidFill>
                  <a:srgbClr val="FFFFFF"/>
                </a:solidFill>
                <a:effectLst/>
                <a:latin typeface="Times New Roman" panose="02020603050405020304" pitchFamily="18" charset="0"/>
                <a:ea typeface="Times New Roman" panose="02020603050405020304" pitchFamily="18" charset="0"/>
              </a:rPr>
              <a:t>so that you may walk properly before outsiders and be dependent on no one.</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140924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0D476A1-A274-359B-BECE-8A697B2A5716}"/>
              </a:ext>
            </a:extLst>
          </p:cNvPr>
          <p:cNvSpPr txBox="1"/>
          <p:nvPr/>
        </p:nvSpPr>
        <p:spPr>
          <a:xfrm>
            <a:off x="0" y="426109"/>
            <a:ext cx="9144000"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Knowing our growing</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holiness is the Will of God,  Make every decision based on this.</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4" name="TextBox 23">
            <a:extLst>
              <a:ext uri="{FF2B5EF4-FFF2-40B4-BE49-F238E27FC236}">
                <a16:creationId xmlns:a16="http://schemas.microsoft.com/office/drawing/2014/main" id="{38B15CE5-C8D8-F2D0-D812-2D847E7EC70E}"/>
              </a:ext>
            </a:extLst>
          </p:cNvPr>
          <p:cNvSpPr txBox="1"/>
          <p:nvPr/>
        </p:nvSpPr>
        <p:spPr>
          <a:xfrm>
            <a:off x="0" y="1646131"/>
            <a:ext cx="343710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An ever-increasing holiness</a:t>
            </a:r>
          </a:p>
        </p:txBody>
      </p:sp>
      <p:sp>
        <p:nvSpPr>
          <p:cNvPr id="2" name="TextBox 1">
            <a:extLst>
              <a:ext uri="{FF2B5EF4-FFF2-40B4-BE49-F238E27FC236}">
                <a16:creationId xmlns:a16="http://schemas.microsoft.com/office/drawing/2014/main" id="{5D91611C-D667-471D-0C57-E00B23995D5D}"/>
              </a:ext>
            </a:extLst>
          </p:cNvPr>
          <p:cNvSpPr txBox="1"/>
          <p:nvPr/>
        </p:nvSpPr>
        <p:spPr>
          <a:xfrm>
            <a:off x="0" y="0"/>
            <a:ext cx="9144000" cy="49244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2600" b="1" dirty="0">
                <a:solidFill>
                  <a:srgbClr val="FFFF00"/>
                </a:solidFill>
                <a:latin typeface="Times New Roman" panose="02020603050405020304" pitchFamily="18" charset="0"/>
                <a:cs typeface="Times New Roman" panose="02020603050405020304" pitchFamily="18" charset="0"/>
              </a:rPr>
              <a:t>The Will of God:   Our Sanctification  –  More Holy Every Day</a:t>
            </a:r>
            <a:endParaRPr kumimoji="0" lang="en-AU" sz="26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934ADDB-6106-1674-F868-398912F50459}"/>
              </a:ext>
            </a:extLst>
          </p:cNvPr>
          <p:cNvSpPr txBox="1"/>
          <p:nvPr/>
        </p:nvSpPr>
        <p:spPr>
          <a:xfrm>
            <a:off x="0" y="785839"/>
            <a:ext cx="9143999" cy="584775"/>
          </a:xfrm>
          <a:prstGeom prst="rect">
            <a:avLst/>
          </a:prstGeom>
          <a:solidFill>
            <a:schemeClr val="bg1"/>
          </a:solidFill>
        </p:spPr>
        <p:txBody>
          <a:bodyPr wrap="square" rtlCol="0">
            <a:spAutoFit/>
          </a:bodyPr>
          <a:lstStyle/>
          <a:p>
            <a:pPr lvl="0">
              <a:defRPr/>
            </a:pPr>
            <a:r>
              <a:rPr lang="en-AU" sz="1600" b="1"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Finally, then, brothers, we ask and urge you in the Lord Jesus, that as you received from us how you ought to walk and to please God, just as you are doing, that you do so more and more.</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329D5F09-9B35-22E3-5E1B-677AF2286648}"/>
              </a:ext>
            </a:extLst>
          </p:cNvPr>
          <p:cNvSpPr txBox="1"/>
          <p:nvPr/>
        </p:nvSpPr>
        <p:spPr>
          <a:xfrm>
            <a:off x="0" y="1366449"/>
            <a:ext cx="9144000"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Discipleship is walking with Jesus (following Him),</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living a life pleasing to God</a:t>
            </a:r>
          </a:p>
        </p:txBody>
      </p:sp>
      <p:sp>
        <p:nvSpPr>
          <p:cNvPr id="10" name="TextBox 9">
            <a:extLst>
              <a:ext uri="{FF2B5EF4-FFF2-40B4-BE49-F238E27FC236}">
                <a16:creationId xmlns:a16="http://schemas.microsoft.com/office/drawing/2014/main" id="{FB5084D2-F7D7-8F28-4376-5D3A5E929258}"/>
              </a:ext>
            </a:extLst>
          </p:cNvPr>
          <p:cNvSpPr txBox="1"/>
          <p:nvPr/>
        </p:nvSpPr>
        <p:spPr>
          <a:xfrm>
            <a:off x="3086911" y="1679519"/>
            <a:ext cx="5629072"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Spirit of God within, begins to become our character</a:t>
            </a:r>
            <a:endPar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3548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4" grpId="0"/>
      <p:bldP spid="2" grpId="0"/>
      <p:bldP spid="5" grpId="0" animBg="1"/>
      <p:bldP spid="9" grpId="0" uiExpand="1" build="p"/>
      <p:bldP spid="1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0D476A1-A274-359B-BECE-8A697B2A5716}"/>
              </a:ext>
            </a:extLst>
          </p:cNvPr>
          <p:cNvSpPr txBox="1"/>
          <p:nvPr/>
        </p:nvSpPr>
        <p:spPr>
          <a:xfrm>
            <a:off x="0" y="426109"/>
            <a:ext cx="9144000"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Knowing our growing</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holiness is the Will of God,  Make every decision based on this.</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0" name="TextBox 19">
            <a:extLst>
              <a:ext uri="{FF2B5EF4-FFF2-40B4-BE49-F238E27FC236}">
                <a16:creationId xmlns:a16="http://schemas.microsoft.com/office/drawing/2014/main" id="{C955C38A-0A35-DE39-C2C8-567817FDB9F6}"/>
              </a:ext>
            </a:extLst>
          </p:cNvPr>
          <p:cNvSpPr txBox="1"/>
          <p:nvPr/>
        </p:nvSpPr>
        <p:spPr>
          <a:xfrm>
            <a:off x="7427597" y="3266916"/>
            <a:ext cx="1674200" cy="923330"/>
          </a:xfrm>
          <a:prstGeom prst="rect">
            <a:avLst/>
          </a:prstGeom>
          <a:noFill/>
          <a:ln w="12700">
            <a:solidFill>
              <a:schemeClr val="bg1"/>
            </a:solidFill>
          </a:ln>
        </p:spPr>
        <p:txBody>
          <a:bodyPr wrap="square" rtlCol="0">
            <a:spAutoFit/>
          </a:bodyPr>
          <a:lstStyle/>
          <a:p>
            <a:pPr lvl="0" algn="ctr">
              <a:defRPr/>
            </a:pPr>
            <a:r>
              <a:rPr lang="en-AU" dirty="0">
                <a:solidFill>
                  <a:prstClr val="white"/>
                </a:solidFill>
                <a:latin typeface="Times New Roman" panose="02020603050405020304" pitchFamily="18" charset="0"/>
                <a:cs typeface="Times New Roman" panose="02020603050405020304" pitchFamily="18" charset="0"/>
              </a:rPr>
              <a:t>Holiness;  Honour;  Pleasing to God</a:t>
            </a:r>
          </a:p>
        </p:txBody>
      </p:sp>
      <p:sp>
        <p:nvSpPr>
          <p:cNvPr id="24" name="TextBox 23">
            <a:extLst>
              <a:ext uri="{FF2B5EF4-FFF2-40B4-BE49-F238E27FC236}">
                <a16:creationId xmlns:a16="http://schemas.microsoft.com/office/drawing/2014/main" id="{38B15CE5-C8D8-F2D0-D812-2D847E7EC70E}"/>
              </a:ext>
            </a:extLst>
          </p:cNvPr>
          <p:cNvSpPr txBox="1"/>
          <p:nvPr/>
        </p:nvSpPr>
        <p:spPr>
          <a:xfrm>
            <a:off x="0" y="1043799"/>
            <a:ext cx="343710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An ever-increasing holiness</a:t>
            </a:r>
          </a:p>
        </p:txBody>
      </p:sp>
      <p:sp>
        <p:nvSpPr>
          <p:cNvPr id="2" name="TextBox 1">
            <a:extLst>
              <a:ext uri="{FF2B5EF4-FFF2-40B4-BE49-F238E27FC236}">
                <a16:creationId xmlns:a16="http://schemas.microsoft.com/office/drawing/2014/main" id="{5D91611C-D667-471D-0C57-E00B23995D5D}"/>
              </a:ext>
            </a:extLst>
          </p:cNvPr>
          <p:cNvSpPr txBox="1"/>
          <p:nvPr/>
        </p:nvSpPr>
        <p:spPr>
          <a:xfrm>
            <a:off x="0" y="0"/>
            <a:ext cx="9144000" cy="49244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2600" b="1" dirty="0">
                <a:solidFill>
                  <a:srgbClr val="FFFF00"/>
                </a:solidFill>
                <a:latin typeface="Times New Roman" panose="02020603050405020304" pitchFamily="18" charset="0"/>
                <a:cs typeface="Times New Roman" panose="02020603050405020304" pitchFamily="18" charset="0"/>
              </a:rPr>
              <a:t>The Will of God:   Our Sanctification  –  More Holy Every Day</a:t>
            </a:r>
            <a:endParaRPr kumimoji="0" lang="en-AU" sz="26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934ADDB-6106-1674-F868-398912F50459}"/>
              </a:ext>
            </a:extLst>
          </p:cNvPr>
          <p:cNvSpPr txBox="1"/>
          <p:nvPr/>
        </p:nvSpPr>
        <p:spPr>
          <a:xfrm>
            <a:off x="531779" y="1434842"/>
            <a:ext cx="7691336" cy="830997"/>
          </a:xfrm>
          <a:prstGeom prst="rect">
            <a:avLst/>
          </a:prstGeom>
          <a:solidFill>
            <a:schemeClr val="bg1"/>
          </a:solidFill>
        </p:spPr>
        <p:txBody>
          <a:bodyPr wrap="square" rtlCol="0">
            <a:spAutoFit/>
          </a:bodyPr>
          <a:lstStyle/>
          <a:p>
            <a:pPr lvl="0">
              <a:defRPr/>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For this is the will of God, your sanctification:  that you abstain from sexual immorality;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that each one of you know how to control his own body in holiness and honour,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not in the passion of lust like the Gentiles who do not know God;</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329D5F09-9B35-22E3-5E1B-677AF2286648}"/>
              </a:ext>
            </a:extLst>
          </p:cNvPr>
          <p:cNvSpPr txBox="1"/>
          <p:nvPr/>
        </p:nvSpPr>
        <p:spPr>
          <a:xfrm>
            <a:off x="0" y="764117"/>
            <a:ext cx="9144000"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Discipleship is walking with Jesus (following Him),</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living a life pleasing to God</a:t>
            </a:r>
          </a:p>
        </p:txBody>
      </p:sp>
      <p:sp>
        <p:nvSpPr>
          <p:cNvPr id="10" name="TextBox 9">
            <a:extLst>
              <a:ext uri="{FF2B5EF4-FFF2-40B4-BE49-F238E27FC236}">
                <a16:creationId xmlns:a16="http://schemas.microsoft.com/office/drawing/2014/main" id="{FB5084D2-F7D7-8F28-4376-5D3A5E929258}"/>
              </a:ext>
            </a:extLst>
          </p:cNvPr>
          <p:cNvSpPr txBox="1"/>
          <p:nvPr/>
        </p:nvSpPr>
        <p:spPr>
          <a:xfrm>
            <a:off x="3086911" y="1077187"/>
            <a:ext cx="5629072"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Spirit of God within, begins to become our character</a:t>
            </a:r>
            <a:endPar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66512D58-F26F-0F52-803F-4B220B68C761}"/>
              </a:ext>
            </a:extLst>
          </p:cNvPr>
          <p:cNvSpPr txBox="1"/>
          <p:nvPr/>
        </p:nvSpPr>
        <p:spPr>
          <a:xfrm>
            <a:off x="6485" y="2262999"/>
            <a:ext cx="403373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1.  Abstain from sexual immorality</a:t>
            </a:r>
          </a:p>
        </p:txBody>
      </p:sp>
      <p:sp>
        <p:nvSpPr>
          <p:cNvPr id="14" name="TextBox 13">
            <a:extLst>
              <a:ext uri="{FF2B5EF4-FFF2-40B4-BE49-F238E27FC236}">
                <a16:creationId xmlns:a16="http://schemas.microsoft.com/office/drawing/2014/main" id="{91F0A8A8-8520-74C3-159A-3664944FD029}"/>
              </a:ext>
            </a:extLst>
          </p:cNvPr>
          <p:cNvSpPr txBox="1"/>
          <p:nvPr/>
        </p:nvSpPr>
        <p:spPr>
          <a:xfrm>
            <a:off x="3971532" y="2281939"/>
            <a:ext cx="4595694" cy="646331"/>
          </a:xfrm>
          <a:prstGeom prst="rect">
            <a:avLst/>
          </a:prstGeom>
          <a:noFill/>
          <a:ln w="12700">
            <a:solidFill>
              <a:schemeClr val="bg1"/>
            </a:solidFill>
          </a:ln>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fornication (sex outside of marriage);  adultery;</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pornography;  homosexuality;  bestiality.....</a:t>
            </a:r>
          </a:p>
        </p:txBody>
      </p:sp>
      <p:sp>
        <p:nvSpPr>
          <p:cNvPr id="15" name="TextBox 14">
            <a:extLst>
              <a:ext uri="{FF2B5EF4-FFF2-40B4-BE49-F238E27FC236}">
                <a16:creationId xmlns:a16="http://schemas.microsoft.com/office/drawing/2014/main" id="{8CA1A51A-EB9A-D7B0-5B59-6806792950F3}"/>
              </a:ext>
            </a:extLst>
          </p:cNvPr>
          <p:cNvSpPr txBox="1"/>
          <p:nvPr/>
        </p:nvSpPr>
        <p:spPr>
          <a:xfrm>
            <a:off x="48639" y="2935153"/>
            <a:ext cx="9046722" cy="1200329"/>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What God considers</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“good” “honourable” “holy”, is very different to the world’s morality.</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We hold to a higher moral sphere because we “Know God”.</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Promiscuity dishonours God;  self;  the other;  Transgression (wrong)</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solemn warning to Christians:  </a:t>
            </a:r>
            <a:r>
              <a:rPr kumimoji="0" lang="en-AU" sz="1800" b="0" i="0" u="none" strike="noStrike" kern="1200" cap="none" spc="0" normalizeH="0" noProof="0" dirty="0">
                <a:ln>
                  <a:noFill/>
                </a:ln>
                <a:solidFill>
                  <a:srgbClr val="FFFFBD"/>
                </a:solidFill>
                <a:effectLst/>
                <a:uLnTx/>
                <a:uFillTx/>
                <a:latin typeface="Times New Roman" panose="02020603050405020304" pitchFamily="18" charset="0"/>
                <a:ea typeface="+mn-ea"/>
                <a:cs typeface="Times New Roman" panose="02020603050405020304" pitchFamily="18" charset="0"/>
              </a:rPr>
              <a:t>The Lord is an avenger on the wrong-doer</a:t>
            </a:r>
          </a:p>
        </p:txBody>
      </p:sp>
      <p:sp>
        <p:nvSpPr>
          <p:cNvPr id="17" name="TextBox 16">
            <a:extLst>
              <a:ext uri="{FF2B5EF4-FFF2-40B4-BE49-F238E27FC236}">
                <a16:creationId xmlns:a16="http://schemas.microsoft.com/office/drawing/2014/main" id="{BEF3B4C2-CE95-0BFB-0011-CC325FF80CC6}"/>
              </a:ext>
            </a:extLst>
          </p:cNvPr>
          <p:cNvSpPr txBox="1"/>
          <p:nvPr/>
        </p:nvSpPr>
        <p:spPr>
          <a:xfrm>
            <a:off x="1111348" y="4637782"/>
            <a:ext cx="8032652" cy="1077218"/>
          </a:xfrm>
          <a:prstGeom prst="rect">
            <a:avLst/>
          </a:prstGeom>
          <a:solidFill>
            <a:schemeClr val="bg1"/>
          </a:solidFill>
        </p:spPr>
        <p:txBody>
          <a:bodyPr wrap="square" rtlCol="0">
            <a:spAutoFit/>
          </a:bodyPr>
          <a:lstStyle/>
          <a:p>
            <a:pPr lvl="0">
              <a:defRPr/>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that no one transgress and wrong his brother in this matter, because the Lord is an avenger in all these things, as we told you beforehand and solemnly warned you.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For God has not called us for impurity, but in holiness.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Therefore whoever disregards this, disregards not man but God, who gives his Holy Spirit to you.</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18" name="TextBox 17">
            <a:extLst>
              <a:ext uri="{FF2B5EF4-FFF2-40B4-BE49-F238E27FC236}">
                <a16:creationId xmlns:a16="http://schemas.microsoft.com/office/drawing/2014/main" id="{F81EC97E-C24D-95B6-BB04-53887B0A5EF9}"/>
              </a:ext>
            </a:extLst>
          </p:cNvPr>
          <p:cNvSpPr txBox="1"/>
          <p:nvPr/>
        </p:nvSpPr>
        <p:spPr>
          <a:xfrm>
            <a:off x="55323" y="4059538"/>
            <a:ext cx="7365837" cy="646331"/>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Don’t try and explain this away:  There is punishment on wrongdoers who violate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the demands of the Gospel.  </a:t>
            </a:r>
          </a:p>
        </p:txBody>
      </p:sp>
      <p:sp>
        <p:nvSpPr>
          <p:cNvPr id="19" name="TextBox 18">
            <a:extLst>
              <a:ext uri="{FF2B5EF4-FFF2-40B4-BE49-F238E27FC236}">
                <a16:creationId xmlns:a16="http://schemas.microsoft.com/office/drawing/2014/main" id="{62BAB386-FE01-55D6-9046-82F2AFC49341}"/>
              </a:ext>
            </a:extLst>
          </p:cNvPr>
          <p:cNvSpPr txBox="1"/>
          <p:nvPr/>
        </p:nvSpPr>
        <p:spPr>
          <a:xfrm>
            <a:off x="4384481" y="4299774"/>
            <a:ext cx="479708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Called not for impurity,</a:t>
            </a:r>
            <a:r>
              <a:rPr kumimoji="0" lang="en-AU"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but holiness.</a:t>
            </a:r>
            <a:endPar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292312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5" grpId="0" uiExpand="1" build="p"/>
      <p:bldP spid="17" grpId="0" animBg="1"/>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0D476A1-A274-359B-BECE-8A697B2A5716}"/>
              </a:ext>
            </a:extLst>
          </p:cNvPr>
          <p:cNvSpPr txBox="1"/>
          <p:nvPr/>
        </p:nvSpPr>
        <p:spPr>
          <a:xfrm>
            <a:off x="0" y="426109"/>
            <a:ext cx="9144000"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Knowing our growing</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holiness is the Will of God,  Make every decision based on this.</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0" name="TextBox 19">
            <a:extLst>
              <a:ext uri="{FF2B5EF4-FFF2-40B4-BE49-F238E27FC236}">
                <a16:creationId xmlns:a16="http://schemas.microsoft.com/office/drawing/2014/main" id="{C955C38A-0A35-DE39-C2C8-567817FDB9F6}"/>
              </a:ext>
            </a:extLst>
          </p:cNvPr>
          <p:cNvSpPr txBox="1"/>
          <p:nvPr/>
        </p:nvSpPr>
        <p:spPr>
          <a:xfrm>
            <a:off x="7421112" y="2409040"/>
            <a:ext cx="1674200" cy="923330"/>
          </a:xfrm>
          <a:prstGeom prst="rect">
            <a:avLst/>
          </a:prstGeom>
          <a:noFill/>
          <a:ln w="12700">
            <a:solidFill>
              <a:schemeClr val="bg1"/>
            </a:solidFill>
          </a:ln>
        </p:spPr>
        <p:txBody>
          <a:bodyPr wrap="square" rtlCol="0">
            <a:spAutoFit/>
          </a:bodyPr>
          <a:lstStyle/>
          <a:p>
            <a:pPr lvl="0" algn="ctr">
              <a:defRPr/>
            </a:pPr>
            <a:r>
              <a:rPr lang="en-AU" dirty="0">
                <a:solidFill>
                  <a:prstClr val="white"/>
                </a:solidFill>
                <a:latin typeface="Times New Roman" panose="02020603050405020304" pitchFamily="18" charset="0"/>
                <a:cs typeface="Times New Roman" panose="02020603050405020304" pitchFamily="18" charset="0"/>
              </a:rPr>
              <a:t>Holiness;  Honour;  Pleasing to God</a:t>
            </a:r>
          </a:p>
        </p:txBody>
      </p:sp>
      <p:sp>
        <p:nvSpPr>
          <p:cNvPr id="24" name="TextBox 23">
            <a:extLst>
              <a:ext uri="{FF2B5EF4-FFF2-40B4-BE49-F238E27FC236}">
                <a16:creationId xmlns:a16="http://schemas.microsoft.com/office/drawing/2014/main" id="{38B15CE5-C8D8-F2D0-D812-2D847E7EC70E}"/>
              </a:ext>
            </a:extLst>
          </p:cNvPr>
          <p:cNvSpPr txBox="1"/>
          <p:nvPr/>
        </p:nvSpPr>
        <p:spPr>
          <a:xfrm>
            <a:off x="0" y="1043799"/>
            <a:ext cx="343710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An ever-increasing holiness</a:t>
            </a:r>
          </a:p>
        </p:txBody>
      </p:sp>
      <p:sp>
        <p:nvSpPr>
          <p:cNvPr id="2" name="TextBox 1">
            <a:extLst>
              <a:ext uri="{FF2B5EF4-FFF2-40B4-BE49-F238E27FC236}">
                <a16:creationId xmlns:a16="http://schemas.microsoft.com/office/drawing/2014/main" id="{5D91611C-D667-471D-0C57-E00B23995D5D}"/>
              </a:ext>
            </a:extLst>
          </p:cNvPr>
          <p:cNvSpPr txBox="1"/>
          <p:nvPr/>
        </p:nvSpPr>
        <p:spPr>
          <a:xfrm>
            <a:off x="0" y="0"/>
            <a:ext cx="9144000" cy="49244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2600" b="1" dirty="0">
                <a:solidFill>
                  <a:srgbClr val="FFFF00"/>
                </a:solidFill>
                <a:latin typeface="Times New Roman" panose="02020603050405020304" pitchFamily="18" charset="0"/>
                <a:cs typeface="Times New Roman" panose="02020603050405020304" pitchFamily="18" charset="0"/>
              </a:rPr>
              <a:t>The Will of God:   Our Sanctification  –  More Holy Every Day</a:t>
            </a:r>
            <a:endParaRPr kumimoji="0" lang="en-AU" sz="26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329D5F09-9B35-22E3-5E1B-677AF2286648}"/>
              </a:ext>
            </a:extLst>
          </p:cNvPr>
          <p:cNvSpPr txBox="1"/>
          <p:nvPr/>
        </p:nvSpPr>
        <p:spPr>
          <a:xfrm>
            <a:off x="0" y="764117"/>
            <a:ext cx="9144000"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Discipleship is walking with Jesus (following Him),</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living a life pleasing to God</a:t>
            </a:r>
          </a:p>
        </p:txBody>
      </p:sp>
      <p:sp>
        <p:nvSpPr>
          <p:cNvPr id="10" name="TextBox 9">
            <a:extLst>
              <a:ext uri="{FF2B5EF4-FFF2-40B4-BE49-F238E27FC236}">
                <a16:creationId xmlns:a16="http://schemas.microsoft.com/office/drawing/2014/main" id="{FB5084D2-F7D7-8F28-4376-5D3A5E929258}"/>
              </a:ext>
            </a:extLst>
          </p:cNvPr>
          <p:cNvSpPr txBox="1"/>
          <p:nvPr/>
        </p:nvSpPr>
        <p:spPr>
          <a:xfrm>
            <a:off x="3086911" y="1077187"/>
            <a:ext cx="5629072"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Spirit of God within, begins to become our character</a:t>
            </a:r>
            <a:endPar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66512D58-F26F-0F52-803F-4B220B68C761}"/>
              </a:ext>
            </a:extLst>
          </p:cNvPr>
          <p:cNvSpPr txBox="1"/>
          <p:nvPr/>
        </p:nvSpPr>
        <p:spPr>
          <a:xfrm>
            <a:off x="0" y="1405123"/>
            <a:ext cx="403373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1.  Abstain from sexual immorality</a:t>
            </a:r>
          </a:p>
        </p:txBody>
      </p:sp>
      <p:sp>
        <p:nvSpPr>
          <p:cNvPr id="14" name="TextBox 13">
            <a:extLst>
              <a:ext uri="{FF2B5EF4-FFF2-40B4-BE49-F238E27FC236}">
                <a16:creationId xmlns:a16="http://schemas.microsoft.com/office/drawing/2014/main" id="{91F0A8A8-8520-74C3-159A-3664944FD029}"/>
              </a:ext>
            </a:extLst>
          </p:cNvPr>
          <p:cNvSpPr txBox="1"/>
          <p:nvPr/>
        </p:nvSpPr>
        <p:spPr>
          <a:xfrm>
            <a:off x="3965047" y="1424063"/>
            <a:ext cx="4595694" cy="646331"/>
          </a:xfrm>
          <a:prstGeom prst="rect">
            <a:avLst/>
          </a:prstGeom>
          <a:noFill/>
          <a:ln w="12700">
            <a:solidFill>
              <a:schemeClr val="bg1"/>
            </a:solidFill>
          </a:ln>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fornication (sex outside of marriage);  adultery;</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pornography;  homosexuality;  bestiality.....</a:t>
            </a:r>
          </a:p>
        </p:txBody>
      </p:sp>
      <p:sp>
        <p:nvSpPr>
          <p:cNvPr id="15" name="TextBox 14">
            <a:extLst>
              <a:ext uri="{FF2B5EF4-FFF2-40B4-BE49-F238E27FC236}">
                <a16:creationId xmlns:a16="http://schemas.microsoft.com/office/drawing/2014/main" id="{8CA1A51A-EB9A-D7B0-5B59-6806792950F3}"/>
              </a:ext>
            </a:extLst>
          </p:cNvPr>
          <p:cNvSpPr txBox="1"/>
          <p:nvPr/>
        </p:nvSpPr>
        <p:spPr>
          <a:xfrm>
            <a:off x="42154" y="2077277"/>
            <a:ext cx="9046722" cy="1200329"/>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What God considers</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“good” “honourable” “holy”, is very different to the world’s morality.</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We hold to a higher moral sphere because we “Know God”.</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Promiscuity dishonours God;  self;  the other;  Transgression (wrong)</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solemn warning to Christians:  </a:t>
            </a:r>
            <a:r>
              <a:rPr kumimoji="0" lang="en-AU" sz="1800" b="0" i="0" u="none" strike="noStrike" kern="1200" cap="none" spc="0" normalizeH="0" noProof="0" dirty="0">
                <a:ln>
                  <a:noFill/>
                </a:ln>
                <a:solidFill>
                  <a:srgbClr val="FFFFBD"/>
                </a:solidFill>
                <a:effectLst/>
                <a:uLnTx/>
                <a:uFillTx/>
                <a:latin typeface="Times New Roman" panose="02020603050405020304" pitchFamily="18" charset="0"/>
                <a:ea typeface="+mn-ea"/>
                <a:cs typeface="Times New Roman" panose="02020603050405020304" pitchFamily="18" charset="0"/>
              </a:rPr>
              <a:t>The Lord is an avenger on the wrong-doer</a:t>
            </a:r>
          </a:p>
        </p:txBody>
      </p:sp>
      <p:sp>
        <p:nvSpPr>
          <p:cNvPr id="17" name="TextBox 16">
            <a:extLst>
              <a:ext uri="{FF2B5EF4-FFF2-40B4-BE49-F238E27FC236}">
                <a16:creationId xmlns:a16="http://schemas.microsoft.com/office/drawing/2014/main" id="{BEF3B4C2-CE95-0BFB-0011-CC325FF80CC6}"/>
              </a:ext>
            </a:extLst>
          </p:cNvPr>
          <p:cNvSpPr txBox="1"/>
          <p:nvPr/>
        </p:nvSpPr>
        <p:spPr>
          <a:xfrm>
            <a:off x="0" y="4391561"/>
            <a:ext cx="4033736" cy="1323439"/>
          </a:xfrm>
          <a:prstGeom prst="rect">
            <a:avLst/>
          </a:prstGeom>
          <a:solidFill>
            <a:schemeClr val="bg1"/>
          </a:solidFill>
        </p:spPr>
        <p:txBody>
          <a:bodyPr wrap="square" rtlCol="0">
            <a:spAutoFit/>
          </a:bodyPr>
          <a:lstStyle/>
          <a:p>
            <a:pPr lvl="0">
              <a:defRPr/>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to aspire to live quietly, and to mind your own affairs, and to work with your hands, as we instructed you,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so that you may walk properly before outsiders and be dependent on no one.</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18" name="TextBox 17">
            <a:extLst>
              <a:ext uri="{FF2B5EF4-FFF2-40B4-BE49-F238E27FC236}">
                <a16:creationId xmlns:a16="http://schemas.microsoft.com/office/drawing/2014/main" id="{F81EC97E-C24D-95B6-BB04-53887B0A5EF9}"/>
              </a:ext>
            </a:extLst>
          </p:cNvPr>
          <p:cNvSpPr txBox="1"/>
          <p:nvPr/>
        </p:nvSpPr>
        <p:spPr>
          <a:xfrm>
            <a:off x="48838" y="3201662"/>
            <a:ext cx="7365837" cy="923330"/>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Don’t try and explain this away:  There is punishment on wrongdoers who violate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the demands of the Gospel.</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Repent of our sin and receive forgiveness.</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p>
        </p:txBody>
      </p:sp>
      <p:sp>
        <p:nvSpPr>
          <p:cNvPr id="19" name="TextBox 18">
            <a:extLst>
              <a:ext uri="{FF2B5EF4-FFF2-40B4-BE49-F238E27FC236}">
                <a16:creationId xmlns:a16="http://schemas.microsoft.com/office/drawing/2014/main" id="{62BAB386-FE01-55D6-9046-82F2AFC49341}"/>
              </a:ext>
            </a:extLst>
          </p:cNvPr>
          <p:cNvSpPr txBox="1"/>
          <p:nvPr/>
        </p:nvSpPr>
        <p:spPr>
          <a:xfrm>
            <a:off x="4377996" y="3441898"/>
            <a:ext cx="479708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Called not for impurity,</a:t>
            </a:r>
            <a:r>
              <a:rPr kumimoji="0" lang="en-AU"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but holiness.</a:t>
            </a:r>
            <a:endPar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1" name="TextBox 20">
            <a:extLst>
              <a:ext uri="{FF2B5EF4-FFF2-40B4-BE49-F238E27FC236}">
                <a16:creationId xmlns:a16="http://schemas.microsoft.com/office/drawing/2014/main" id="{8E5D3F54-ED9F-8871-F2A6-2AAE606FF057}"/>
              </a:ext>
            </a:extLst>
          </p:cNvPr>
          <p:cNvSpPr txBox="1"/>
          <p:nvPr/>
        </p:nvSpPr>
        <p:spPr>
          <a:xfrm>
            <a:off x="7034" y="4042815"/>
            <a:ext cx="403373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2.  Brotherly Love</a:t>
            </a:r>
          </a:p>
        </p:txBody>
      </p:sp>
      <p:sp>
        <p:nvSpPr>
          <p:cNvPr id="22" name="TextBox 21">
            <a:extLst>
              <a:ext uri="{FF2B5EF4-FFF2-40B4-BE49-F238E27FC236}">
                <a16:creationId xmlns:a16="http://schemas.microsoft.com/office/drawing/2014/main" id="{1034FB51-D950-F894-C74D-F4137140AFF9}"/>
              </a:ext>
            </a:extLst>
          </p:cNvPr>
          <p:cNvSpPr txBox="1"/>
          <p:nvPr/>
        </p:nvSpPr>
        <p:spPr>
          <a:xfrm>
            <a:off x="2102172" y="4045470"/>
            <a:ext cx="7041828"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Loving our brothers &amp; sisters in Christ more &amp; more.</a:t>
            </a:r>
            <a:endPar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3" name="TextBox 22">
            <a:extLst>
              <a:ext uri="{FF2B5EF4-FFF2-40B4-BE49-F238E27FC236}">
                <a16:creationId xmlns:a16="http://schemas.microsoft.com/office/drawing/2014/main" id="{1E33031B-E96F-A290-F05B-DC4F6A6BC891}"/>
              </a:ext>
            </a:extLst>
          </p:cNvPr>
          <p:cNvSpPr txBox="1"/>
          <p:nvPr/>
        </p:nvSpPr>
        <p:spPr>
          <a:xfrm>
            <a:off x="4057782" y="4723962"/>
            <a:ext cx="5096196" cy="923330"/>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Being a good citizen in this</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world.</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Don’t shout at unbelievers on how evil they are.</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Honest work.  Not a bunch of free-loaders.</a:t>
            </a:r>
          </a:p>
        </p:txBody>
      </p:sp>
      <p:sp>
        <p:nvSpPr>
          <p:cNvPr id="25" name="TextBox 24">
            <a:extLst>
              <a:ext uri="{FF2B5EF4-FFF2-40B4-BE49-F238E27FC236}">
                <a16:creationId xmlns:a16="http://schemas.microsoft.com/office/drawing/2014/main" id="{A4511401-8482-A199-121C-A58BD5455EA7}"/>
              </a:ext>
            </a:extLst>
          </p:cNvPr>
          <p:cNvSpPr txBox="1"/>
          <p:nvPr/>
        </p:nvSpPr>
        <p:spPr>
          <a:xfrm>
            <a:off x="4124777" y="4412569"/>
            <a:ext cx="479708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Honour God by</a:t>
            </a:r>
          </a:p>
        </p:txBody>
      </p:sp>
    </p:spTree>
    <p:extLst>
      <p:ext uri="{BB962C8B-B14F-4D97-AF65-F5344CB8AC3E}">
        <p14:creationId xmlns:p14="http://schemas.microsoft.com/office/powerpoint/2010/main" val="51396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1" grpId="0"/>
      <p:bldP spid="22" grpId="0"/>
      <p:bldP spid="23" grpId="0" uiExpand="1" build="p"/>
      <p:bldP spid="25"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5409</TotalTime>
  <Words>969</Words>
  <Application>Microsoft Macintosh PowerPoint</Application>
  <PresentationFormat>On-screen Show (16:10)</PresentationFormat>
  <Paragraphs>64</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210</cp:revision>
  <cp:lastPrinted>2025-02-28T06:14:15Z</cp:lastPrinted>
  <dcterms:created xsi:type="dcterms:W3CDTF">2024-07-12T04:24:48Z</dcterms:created>
  <dcterms:modified xsi:type="dcterms:W3CDTF">2025-02-28T10:37:38Z</dcterms:modified>
</cp:coreProperties>
</file>